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4"/>
  </p:notesMasterIdLst>
  <p:sldIdLst>
    <p:sldId id="258" r:id="rId3"/>
    <p:sldId id="557" r:id="rId4"/>
    <p:sldId id="509" r:id="rId5"/>
    <p:sldId id="558" r:id="rId6"/>
    <p:sldId id="556" r:id="rId7"/>
    <p:sldId id="540" r:id="rId8"/>
    <p:sldId id="541" r:id="rId9"/>
    <p:sldId id="542" r:id="rId10"/>
    <p:sldId id="539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7" autoAdjust="0"/>
    <p:restoredTop sz="93324" autoAdjust="0"/>
  </p:normalViewPr>
  <p:slideViewPr>
    <p:cSldViewPr>
      <p:cViewPr>
        <p:scale>
          <a:sx n="125" d="100"/>
          <a:sy n="125" d="100"/>
        </p:scale>
        <p:origin x="-296" y="36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XIV:</a:t>
            </a:r>
            <a:br>
              <a:rPr lang="en-US" sz="7000" dirty="0" smtClean="0"/>
            </a:br>
            <a:r>
              <a:rPr lang="en-US" sz="7000" dirty="0" smtClean="0"/>
              <a:t>support vector machines</a:t>
            </a:r>
            <a:endParaRPr lang="en-US" sz="7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7467600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Previously, we had a </a:t>
            </a:r>
            <a:r>
              <a:rPr lang="en-US" sz="1800" b="1" dirty="0" smtClean="0">
                <a:latin typeface="+mn-lt"/>
              </a:rPr>
              <a:t>hard</a:t>
            </a:r>
            <a:r>
              <a:rPr lang="en-US" sz="1800" dirty="0" smtClean="0">
                <a:latin typeface="+mn-lt"/>
              </a:rPr>
              <a:t> margin constraint: There could be no points on the wrong side of the margin.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But sometimes this happens!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If we want to allow data points on opposite 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Sides of the margin, we call the constraint a </a:t>
            </a:r>
            <a:r>
              <a:rPr lang="en-US" sz="1800" b="1" dirty="0" smtClean="0">
                <a:latin typeface="+mn-lt"/>
              </a:rPr>
              <a:t>soft</a:t>
            </a: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margin constraint.  </a:t>
            </a:r>
            <a:endParaRPr lang="en-US" sz="1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7" y="1790700"/>
            <a:ext cx="3395663" cy="19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28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Support vector machines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60960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In a soft margin constraint problem, you penalize any point on the wrong side by a certain amount (</a:t>
            </a:r>
            <a:r>
              <a:rPr lang="en-US" sz="1800" dirty="0" err="1" smtClean="0">
                <a:latin typeface="+mn-lt"/>
              </a:rPr>
              <a:t>ξ</a:t>
            </a:r>
            <a:r>
              <a:rPr lang="en-US" sz="1800" dirty="0" smtClean="0">
                <a:latin typeface="+mn-lt"/>
              </a:rPr>
              <a:t>) but still maximizing the margin. 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You weigh those two against each other and fine a compromise. 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You can give more or less weight to the errors terms penalty parameter </a:t>
            </a:r>
            <a:r>
              <a:rPr lang="en-US" sz="1800" b="1" dirty="0" smtClean="0">
                <a:latin typeface="+mn-lt"/>
              </a:rPr>
              <a:t>C.</a:t>
            </a:r>
            <a:endParaRPr lang="en-US" sz="1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7" y="2019300"/>
            <a:ext cx="233722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8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Multiclass </a:t>
            </a:r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7848600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We can see that SVM’s divide data using a single line? What do you do if you have multiple classes?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One-versus-one – If you have K classes (let’s say 4), you create 4*(4-1)/2 =6 different classifiers where you train class 1 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 class 2, class 1 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 class 3, etc.  You then run all the classifiers on the test </a:t>
            </a:r>
            <a:r>
              <a:rPr lang="en-US" sz="1800" dirty="0" err="1" smtClean="0">
                <a:latin typeface="+mn-lt"/>
              </a:rPr>
              <a:t>datapoint</a:t>
            </a:r>
            <a:r>
              <a:rPr lang="en-US" sz="1800" dirty="0" smtClean="0">
                <a:latin typeface="+mn-lt"/>
              </a:rPr>
              <a:t>, and most votes wins.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One-versus-rest – You create k classifiers, and train on that class as positive class, and everything else as negative class</a:t>
            </a:r>
          </a:p>
        </p:txBody>
      </p:sp>
    </p:spTree>
    <p:extLst>
      <p:ext uri="{BB962C8B-B14F-4D97-AF65-F5344CB8AC3E}">
        <p14:creationId xmlns:p14="http://schemas.microsoft.com/office/powerpoint/2010/main" val="20581934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Multiclass </a:t>
            </a:r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7848600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err="1" smtClean="0">
                <a:latin typeface="+mn-lt"/>
              </a:rPr>
              <a:t>Scikit’s</a:t>
            </a:r>
            <a:r>
              <a:rPr lang="en-US" sz="1800" dirty="0" smtClean="0">
                <a:latin typeface="+mn-lt"/>
              </a:rPr>
              <a:t> SVC uses one-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 one, but </a:t>
            </a:r>
            <a:r>
              <a:rPr lang="en-US" sz="1800" dirty="0" err="1" smtClean="0">
                <a:latin typeface="+mn-lt"/>
              </a:rPr>
              <a:t>scikit’s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LinearSVC</a:t>
            </a:r>
            <a:r>
              <a:rPr lang="en-US" sz="1800" dirty="0" smtClean="0">
                <a:latin typeface="+mn-lt"/>
              </a:rPr>
              <a:t>() uses one-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-rest 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Cons of various methods: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One-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-one: Can also lead to multiple classifications, and may be difficult to compute with a large # of classes.</a:t>
            </a: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One-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-rest: Problem is that training sets are misbalanced. There can also be cases where a point is classified into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41421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Non-linear svc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7848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What if your data isn’t linearly separable. What do you do?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37" y="2209800"/>
            <a:ext cx="49657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337" y="3467100"/>
            <a:ext cx="78486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What if your data isn’t linearly separable. How do you draw a line through this and perfectly separate the points?</a:t>
            </a:r>
          </a:p>
        </p:txBody>
      </p:sp>
    </p:spTree>
    <p:extLst>
      <p:ext uri="{BB962C8B-B14F-4D97-AF65-F5344CB8AC3E}">
        <p14:creationId xmlns:p14="http://schemas.microsoft.com/office/powerpoint/2010/main" val="4294058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37" y="1790700"/>
            <a:ext cx="4965700" cy="8763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Non-linear svc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257300"/>
            <a:ext cx="78486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Solution: You actually increase the dimension of the points! You map them to a </a:t>
            </a:r>
            <a:r>
              <a:rPr lang="en-US" sz="1800" i="1" dirty="0" smtClean="0">
                <a:latin typeface="+mn-lt"/>
              </a:rPr>
              <a:t>higher dimension.</a:t>
            </a:r>
            <a:endParaRPr lang="en-US" sz="1800" dirty="0" smtClean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376737" y="24765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37" y="3390900"/>
            <a:ext cx="2108200" cy="127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737" y="4973479"/>
            <a:ext cx="4191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http://</a:t>
            </a:r>
            <a:r>
              <a:rPr lang="en-US" sz="1000" dirty="0" err="1"/>
              <a:t>www.cs.utah.edu</a:t>
            </a:r>
            <a:r>
              <a:rPr lang="en-US" sz="1000" dirty="0"/>
              <a:t>/~</a:t>
            </a:r>
            <a:r>
              <a:rPr lang="en-US" sz="1000" dirty="0" err="1"/>
              <a:t>piyush</a:t>
            </a:r>
            <a:r>
              <a:rPr lang="en-US" sz="1000" dirty="0"/>
              <a:t>/teaching/15-9-print.pdf</a:t>
            </a:r>
          </a:p>
        </p:txBody>
      </p:sp>
    </p:spTree>
    <p:extLst>
      <p:ext uri="{BB962C8B-B14F-4D97-AF65-F5344CB8AC3E}">
        <p14:creationId xmlns:p14="http://schemas.microsoft.com/office/powerpoint/2010/main" val="2006443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Non-linear svc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5737" y="4973479"/>
            <a:ext cx="4191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http://</a:t>
            </a:r>
            <a:r>
              <a:rPr lang="en-US" sz="1000" dirty="0" err="1"/>
              <a:t>www.cs.utah.edu</a:t>
            </a:r>
            <a:r>
              <a:rPr lang="en-US" sz="1000" dirty="0"/>
              <a:t>/~</a:t>
            </a:r>
            <a:r>
              <a:rPr lang="en-US" sz="1000" dirty="0" err="1"/>
              <a:t>piyush</a:t>
            </a:r>
            <a:r>
              <a:rPr lang="en-US" sz="1000" dirty="0"/>
              <a:t>/teaching/15-9-print.pdf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1663700"/>
            <a:ext cx="1959463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1790700"/>
            <a:ext cx="2446337" cy="1704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386137" y="2552700"/>
            <a:ext cx="1600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5288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Non-linear svc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2937" y="11049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When you map a data point </a:t>
            </a:r>
            <a:r>
              <a:rPr lang="en-US" sz="1800" b="1" dirty="0" smtClean="0">
                <a:latin typeface="+mn-lt"/>
              </a:rPr>
              <a:t>x </a:t>
            </a:r>
            <a:r>
              <a:rPr lang="en-US" sz="1800" dirty="0" smtClean="0">
                <a:latin typeface="+mn-lt"/>
              </a:rPr>
              <a:t>from one dimension to another one, you use a </a:t>
            </a:r>
            <a:r>
              <a:rPr lang="en-US" sz="1800" i="1" dirty="0" smtClean="0">
                <a:latin typeface="+mn-lt"/>
              </a:rPr>
              <a:t>feature space </a:t>
            </a:r>
            <a:r>
              <a:rPr lang="en-US" sz="1800" dirty="0" smtClean="0">
                <a:latin typeface="+mn-lt"/>
              </a:rPr>
              <a:t>mapping function. </a:t>
            </a:r>
            <a:endParaRPr lang="en-US" sz="1800" dirty="0">
              <a:latin typeface="+mn-lt"/>
            </a:endParaRP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Ex: </a:t>
            </a:r>
            <a:r>
              <a:rPr lang="en-US" sz="1800" dirty="0" err="1" smtClean="0">
                <a:latin typeface="+mn-lt"/>
              </a:rPr>
              <a:t>ϕ</a:t>
            </a:r>
            <a:r>
              <a:rPr lang="en-US" sz="1800" dirty="0" smtClean="0">
                <a:latin typeface="+mn-lt"/>
              </a:rPr>
              <a:t>(x)=(x,x</a:t>
            </a:r>
            <a:r>
              <a:rPr lang="en-US" sz="1800" baseline="30000" dirty="0" smtClean="0">
                <a:latin typeface="+mn-lt"/>
              </a:rPr>
              <a:t>2</a:t>
            </a:r>
            <a:r>
              <a:rPr lang="en-US" sz="1800" dirty="0" smtClean="0">
                <a:latin typeface="+mn-lt"/>
              </a:rPr>
              <a:t>). Ex </a:t>
            </a:r>
            <a:r>
              <a:rPr lang="en-US" sz="1800" dirty="0" err="1"/>
              <a:t>ϕ</a:t>
            </a:r>
            <a:r>
              <a:rPr lang="en-US" sz="1800" dirty="0" smtClean="0"/>
              <a:t>(4)=(4, 16)</a:t>
            </a:r>
            <a:endParaRPr lang="en-US" sz="1800" dirty="0" smtClean="0">
              <a:latin typeface="+mn-lt"/>
            </a:endParaRP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The </a:t>
            </a:r>
            <a:r>
              <a:rPr lang="en-US" sz="1800" i="1" dirty="0" smtClean="0">
                <a:latin typeface="+mn-lt"/>
              </a:rPr>
              <a:t>kernel function</a:t>
            </a:r>
            <a:r>
              <a:rPr lang="en-US" sz="1800" dirty="0" smtClean="0">
                <a:latin typeface="+mn-lt"/>
              </a:rPr>
              <a:t> is in some ways a similarity measures between two points in this new high dimensional space. You could write it as: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K(</a:t>
            </a:r>
            <a:r>
              <a:rPr lang="en-US" sz="1800" dirty="0" err="1" smtClean="0">
                <a:latin typeface="+mn-lt"/>
              </a:rPr>
              <a:t>x,y</a:t>
            </a:r>
            <a:r>
              <a:rPr lang="en-US" sz="1800" dirty="0" smtClean="0">
                <a:latin typeface="+mn-lt"/>
              </a:rPr>
              <a:t>) = </a:t>
            </a:r>
            <a:r>
              <a:rPr lang="en-US" sz="1800" dirty="0" err="1"/>
              <a:t>ϕ</a:t>
            </a:r>
            <a:r>
              <a:rPr lang="en-US" sz="1800" dirty="0" smtClean="0"/>
              <a:t>(</a:t>
            </a:r>
            <a:r>
              <a:rPr lang="en-US" sz="1800" dirty="0"/>
              <a:t>x</a:t>
            </a:r>
            <a:r>
              <a:rPr lang="en-US" sz="1800" dirty="0" smtClean="0"/>
              <a:t>)</a:t>
            </a:r>
            <a:r>
              <a:rPr lang="en-US" sz="1800" baseline="30000" dirty="0" err="1" smtClean="0"/>
              <a:t>T</a:t>
            </a:r>
            <a:r>
              <a:rPr lang="en-US" sz="1800" dirty="0" err="1" smtClean="0"/>
              <a:t>ϕ</a:t>
            </a:r>
            <a:r>
              <a:rPr lang="en-US" sz="1800" dirty="0" smtClean="0"/>
              <a:t>(y)</a:t>
            </a:r>
            <a:endParaRPr lang="en-US" sz="1800" dirty="0" smtClean="0">
              <a:latin typeface="+mn-lt"/>
            </a:endParaRPr>
          </a:p>
          <a:p>
            <a:pPr algn="l"/>
            <a:endParaRPr lang="en-US" sz="1800" dirty="0">
              <a:latin typeface="+mn-lt"/>
            </a:endParaRPr>
          </a:p>
          <a:p>
            <a:pPr algn="l"/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8088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Non-linear svc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2937" y="1104900"/>
            <a:ext cx="82296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Ex: </a:t>
            </a:r>
            <a:r>
              <a:rPr lang="en-US" sz="1800" dirty="0" err="1" smtClean="0">
                <a:latin typeface="+mn-lt"/>
              </a:rPr>
              <a:t>ϕ</a:t>
            </a:r>
            <a:r>
              <a:rPr lang="en-US" sz="1800" dirty="0" smtClean="0">
                <a:latin typeface="+mn-lt"/>
              </a:rPr>
              <a:t>(x)=(x,x</a:t>
            </a:r>
            <a:r>
              <a:rPr lang="en-US" sz="1800" baseline="30000" dirty="0" smtClean="0">
                <a:latin typeface="+mn-lt"/>
              </a:rPr>
              <a:t>2</a:t>
            </a:r>
            <a:r>
              <a:rPr lang="en-US" sz="1800" dirty="0" smtClean="0">
                <a:latin typeface="+mn-lt"/>
              </a:rPr>
              <a:t>)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K(</a:t>
            </a:r>
            <a:r>
              <a:rPr lang="en-US" sz="1800" dirty="0" err="1">
                <a:latin typeface="+mn-lt"/>
              </a:rPr>
              <a:t>x</a:t>
            </a:r>
            <a:r>
              <a:rPr lang="en-US" sz="1800" dirty="0" err="1" smtClean="0">
                <a:latin typeface="+mn-lt"/>
              </a:rPr>
              <a:t>,y</a:t>
            </a:r>
            <a:r>
              <a:rPr lang="en-US" sz="1800" dirty="0" smtClean="0">
                <a:latin typeface="+mn-lt"/>
              </a:rPr>
              <a:t>) = </a:t>
            </a:r>
            <a:r>
              <a:rPr lang="en-US" sz="1800" dirty="0" err="1"/>
              <a:t>ϕ</a:t>
            </a:r>
            <a:r>
              <a:rPr lang="en-US" sz="1800" dirty="0"/>
              <a:t>(</a:t>
            </a:r>
            <a:r>
              <a:rPr lang="en-US" sz="1800" dirty="0" smtClean="0"/>
              <a:t>x)</a:t>
            </a:r>
            <a:r>
              <a:rPr lang="en-US" sz="1800" baseline="30000" dirty="0" err="1" smtClean="0"/>
              <a:t>T</a:t>
            </a:r>
            <a:r>
              <a:rPr lang="en-US" sz="1800" dirty="0" err="1" smtClean="0"/>
              <a:t>ϕ</a:t>
            </a:r>
            <a:r>
              <a:rPr lang="en-US" sz="1800" dirty="0" smtClean="0"/>
              <a:t>(</a:t>
            </a:r>
            <a:r>
              <a:rPr lang="en-US" sz="1800" dirty="0"/>
              <a:t>y</a:t>
            </a:r>
            <a:r>
              <a:rPr lang="en-US" sz="1800" dirty="0" smtClean="0"/>
              <a:t>)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If the feature mapping is chosen in the right way, the kernel might be really easy to calculate:</a:t>
            </a:r>
          </a:p>
          <a:p>
            <a:pPr algn="l"/>
            <a:r>
              <a:rPr lang="en-US" sz="1800" dirty="0"/>
              <a:t>K(</a:t>
            </a:r>
            <a:r>
              <a:rPr lang="en-US" sz="1800" dirty="0" err="1"/>
              <a:t>x,y</a:t>
            </a:r>
            <a:r>
              <a:rPr lang="en-US" sz="1800" dirty="0"/>
              <a:t>) = </a:t>
            </a:r>
            <a:r>
              <a:rPr lang="en-US" sz="1800" dirty="0" err="1"/>
              <a:t>ϕ</a:t>
            </a:r>
            <a:r>
              <a:rPr lang="en-US" sz="1800" dirty="0"/>
              <a:t>(x)</a:t>
            </a:r>
            <a:r>
              <a:rPr lang="en-US" sz="1800" baseline="30000" dirty="0" err="1"/>
              <a:t>T</a:t>
            </a:r>
            <a:r>
              <a:rPr lang="en-US" sz="1800" dirty="0" err="1"/>
              <a:t>ϕ</a:t>
            </a:r>
            <a:r>
              <a:rPr lang="en-US" sz="1800" dirty="0"/>
              <a:t>(y</a:t>
            </a:r>
            <a:r>
              <a:rPr lang="en-US" sz="1800" dirty="0" smtClean="0"/>
              <a:t>)=&lt;something really simple&gt;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>
                <a:latin typeface="+mn-lt"/>
              </a:rPr>
              <a:t>Under the hood, instead of actually sending these data points to high dimension, it can use the easy kernel function calculation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3108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kernels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62" y="1130165"/>
            <a:ext cx="5106575" cy="37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5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Interview question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Exit ticket questions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Presentations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Support Vector Machines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Kernel’s and non-linear SVM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Lab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879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kernels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104900"/>
            <a:ext cx="8229600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Common Kernel Types: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Linear – most basic kernel type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Radial basis function (</a:t>
            </a:r>
            <a:r>
              <a:rPr lang="en-US" sz="1800" dirty="0" err="1" smtClean="0">
                <a:latin typeface="+mn-lt"/>
              </a:rPr>
              <a:t>rbf</a:t>
            </a:r>
            <a:r>
              <a:rPr lang="en-US" sz="1800" dirty="0" smtClean="0">
                <a:latin typeface="+mn-lt"/>
              </a:rPr>
              <a:t>) – Assumes the distance between any two points is like the Gaussian distribution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Polynomial - </a:t>
            </a: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0444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638300"/>
            <a:ext cx="2627329" cy="2120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7" y="4076700"/>
            <a:ext cx="56007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37" y="1866900"/>
            <a:ext cx="2171700" cy="52930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RBF Kernel: Aside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937" y="1140006"/>
            <a:ext cx="8229600" cy="2686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RBF is very popular kind of kernel, and is good with data that shows circular patterns.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 actual distance measure is: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Remember that </a:t>
            </a:r>
            <a:r>
              <a:rPr lang="en-US" sz="1800" dirty="0">
                <a:latin typeface="+mn-lt"/>
              </a:rPr>
              <a:t>K(</a:t>
            </a:r>
            <a:r>
              <a:rPr lang="en-US" sz="1800" dirty="0" err="1">
                <a:latin typeface="+mn-lt"/>
              </a:rPr>
              <a:t>x,y</a:t>
            </a:r>
            <a:r>
              <a:rPr lang="en-US" sz="1800" dirty="0">
                <a:latin typeface="+mn-lt"/>
              </a:rPr>
              <a:t>) = </a:t>
            </a:r>
            <a:r>
              <a:rPr lang="en-US" sz="1800" dirty="0" err="1">
                <a:latin typeface="+mn-lt"/>
              </a:rPr>
              <a:t>ϕ</a:t>
            </a:r>
            <a:r>
              <a:rPr lang="en-US" sz="1800" dirty="0">
                <a:latin typeface="+mn-lt"/>
              </a:rPr>
              <a:t>(x)</a:t>
            </a:r>
            <a:r>
              <a:rPr lang="en-US" sz="1800" baseline="30000" dirty="0" err="1">
                <a:latin typeface="+mn-lt"/>
              </a:rPr>
              <a:t>T</a:t>
            </a:r>
            <a:r>
              <a:rPr lang="en-US" sz="1800" dirty="0" err="1">
                <a:latin typeface="+mn-lt"/>
              </a:rPr>
              <a:t>ϕ</a:t>
            </a:r>
            <a:r>
              <a:rPr lang="en-US" sz="1800" dirty="0">
                <a:latin typeface="+mn-lt"/>
              </a:rPr>
              <a:t>(y)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So what is </a:t>
            </a:r>
            <a:r>
              <a:rPr lang="en-US" sz="1800" dirty="0" err="1">
                <a:latin typeface="+mn-lt"/>
              </a:rPr>
              <a:t>ϕ</a:t>
            </a:r>
            <a:r>
              <a:rPr lang="en-US" sz="1800" dirty="0">
                <a:latin typeface="+mn-lt"/>
              </a:rPr>
              <a:t>(x</a:t>
            </a:r>
            <a:r>
              <a:rPr lang="en-US" sz="1800" dirty="0" smtClean="0">
                <a:latin typeface="+mn-lt"/>
              </a:rPr>
              <a:t>) in this case??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Turns out, </a:t>
            </a:r>
            <a:r>
              <a:rPr lang="en-US" sz="1800" dirty="0" err="1">
                <a:latin typeface="+mn-lt"/>
              </a:rPr>
              <a:t>ϕ</a:t>
            </a:r>
            <a:r>
              <a:rPr lang="en-US" sz="1800" dirty="0">
                <a:latin typeface="+mn-lt"/>
              </a:rPr>
              <a:t>(x</a:t>
            </a:r>
            <a:r>
              <a:rPr lang="en-US" sz="1800" dirty="0" smtClean="0">
                <a:latin typeface="+mn-lt"/>
              </a:rPr>
              <a:t>) is actually projecting X into an infinite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 dimensional space! Why using kernels is so much easier!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84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What potential value might the individual principal components have in qualitatively understanding our data?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738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Exit ticket questions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Eigenvalues </a:t>
            </a:r>
            <a:r>
              <a:rPr lang="en-US" sz="1800" dirty="0" err="1" smtClean="0">
                <a:latin typeface="+mn-lt"/>
              </a:rPr>
              <a:t>vs</a:t>
            </a:r>
            <a:r>
              <a:rPr lang="en-US" sz="1800" dirty="0" smtClean="0">
                <a:latin typeface="+mn-lt"/>
              </a:rPr>
              <a:t> Eigenvectors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How would you compute factor loadings?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How many PCA components should you use?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What analysis would you do complement linear regression?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027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434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We may sometimes have data that is linearly separable. </a:t>
            </a:r>
            <a:endParaRPr lang="en-US" sz="1800" dirty="0">
              <a:latin typeface="+mn-lt"/>
            </a:endParaRP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This means we can draw a line between the points, and if you are one one side, you are class A, and on another side, class B.</a:t>
            </a: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257300"/>
            <a:ext cx="3124951" cy="29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4343400" cy="240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We may sometimes have data that is linearly separable. </a:t>
            </a: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This means we can draw a line between the points, and if you are one one side, you are class A, and on another side, class B.</a:t>
            </a: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257300"/>
            <a:ext cx="3124951" cy="299001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>
            <a:off x="6434137" y="2247900"/>
            <a:ext cx="838200" cy="762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019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43434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However, you might want to ask, what kind of line do you draw?</a:t>
            </a: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257300"/>
            <a:ext cx="3124951" cy="299001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>
            <a:off x="6510337" y="2171700"/>
            <a:ext cx="685800" cy="990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434137" y="2247900"/>
            <a:ext cx="838200" cy="762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357937" y="2324100"/>
            <a:ext cx="1066800" cy="381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412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434340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Margin is the distance from the line creating the </a:t>
            </a:r>
            <a:r>
              <a:rPr lang="en-US" sz="1800" i="1" dirty="0" smtClean="0">
                <a:latin typeface="+mn-lt"/>
              </a:rPr>
              <a:t>decision boundary</a:t>
            </a:r>
            <a:r>
              <a:rPr lang="en-US" sz="1800" dirty="0" smtClean="0">
                <a:latin typeface="+mn-lt"/>
              </a:rPr>
              <a:t> to the nearest point. 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257300"/>
            <a:ext cx="3124951" cy="29900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6357937" y="2171700"/>
            <a:ext cx="838200" cy="762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6662737" y="2247900"/>
            <a:ext cx="228600" cy="228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25517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1181100"/>
            <a:ext cx="4102100" cy="3226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937" y="1257300"/>
            <a:ext cx="342900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>
                <a:latin typeface="+mn-lt"/>
              </a:rPr>
              <a:t>Support vector machines find the line that maximizes the </a:t>
            </a:r>
            <a:r>
              <a:rPr lang="en-US" sz="1800" dirty="0" smtClean="0">
                <a:latin typeface="+mn-lt"/>
              </a:rPr>
              <a:t>margin.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Support vectors – are the points closest to the optimal </a:t>
            </a:r>
            <a:r>
              <a:rPr lang="en-US" sz="1800" i="1" dirty="0" err="1" smtClean="0">
                <a:latin typeface="+mn-lt"/>
              </a:rPr>
              <a:t>hyperplane</a:t>
            </a:r>
            <a:r>
              <a:rPr lang="en-US" sz="1800" i="1" dirty="0" smtClean="0">
                <a:latin typeface="+mn-lt"/>
              </a:rPr>
              <a:t>.</a:t>
            </a: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128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21748</TotalTime>
  <Pages>0</Pages>
  <Words>965</Words>
  <Characters>0</Characters>
  <Application>Microsoft Macintosh PowerPoint</Application>
  <PresentationFormat>Custom</PresentationFormat>
  <Lines>0</Lines>
  <Paragraphs>142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GA_Instructor_Template_Deck</vt:lpstr>
      <vt:lpstr>Agenda</vt:lpstr>
      <vt:lpstr>DATA SCIENCE class XIV: 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Joel Witten</cp:lastModifiedBy>
  <cp:revision>2363</cp:revision>
  <cp:lastPrinted>2013-03-31T16:37:02Z</cp:lastPrinted>
  <dcterms:modified xsi:type="dcterms:W3CDTF">2016-01-14T05:33:12Z</dcterms:modified>
</cp:coreProperties>
</file>